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</p:sldMasterIdLst>
  <p:notesMasterIdLst>
    <p:notesMasterId r:id="rId12"/>
  </p:notesMasterIdLst>
  <p:sldIdLst>
    <p:sldId id="256" r:id="rId2"/>
    <p:sldId id="260" r:id="rId3"/>
    <p:sldId id="257" r:id="rId4"/>
    <p:sldId id="259" r:id="rId5"/>
    <p:sldId id="264" r:id="rId6"/>
    <p:sldId id="261" r:id="rId7"/>
    <p:sldId id="263" r:id="rId8"/>
    <p:sldId id="269" r:id="rId9"/>
    <p:sldId id="270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4A0"/>
    <a:srgbClr val="288ABA"/>
    <a:srgbClr val="771D82"/>
    <a:srgbClr val="131D82"/>
    <a:srgbClr val="8CBE42"/>
    <a:srgbClr val="AA0533"/>
    <a:srgbClr val="4C2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5195" autoAdjust="0"/>
  </p:normalViewPr>
  <p:slideViewPr>
    <p:cSldViewPr>
      <p:cViewPr varScale="1">
        <p:scale>
          <a:sx n="83" d="100"/>
          <a:sy n="83" d="100"/>
        </p:scale>
        <p:origin x="1450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12DE4-CD0F-442D-8382-8B91BE30FCC2}" type="datetimeFigureOut">
              <a:rPr lang="en-US" smtClean="0"/>
              <a:pPr/>
              <a:t>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BE9D03-4E6D-4D31-9E02-643ADA58201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63AB3-B14F-45BE-B4CC-AB25BC9D4DE8}" type="datetime1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pull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8187C-E2FB-4A2E-9075-9380EAD98636}" type="datetime1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pull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B31DF-1140-4D8E-9239-ED8CC0B8B373}" type="datetime1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pull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48AF5-2C54-4636-AB34-8E16F744D5B2}" type="datetime1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pull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8365A-E2F3-447D-AF94-8F281D54FFFE}" type="datetime1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pull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8FCD-4169-4D24-BF69-2E59B5B9A2C9}" type="datetime1">
              <a:rPr lang="en-US" smtClean="0"/>
              <a:t>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pull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3152D-3644-47CF-A397-2938F64C6323}" type="datetime1">
              <a:rPr lang="en-US" smtClean="0"/>
              <a:t>1/4/2022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pull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00070-0BC1-49EF-B202-5D0C39AF8CFA}" type="datetime1">
              <a:rPr lang="en-US" smtClean="0"/>
              <a:t>1/4/2022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pull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BACD4-1980-4FC6-B1A3-23635B24CE49}" type="datetime1">
              <a:rPr lang="en-US" smtClean="0"/>
              <a:t>1/4/2022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pull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43EA-E173-4B10-BC6E-DFFE9F78DD57}" type="datetime1">
              <a:rPr lang="en-US" smtClean="0"/>
              <a:t>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pull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B5B0-2E4C-44A0-A028-675C28570454}" type="datetime1">
              <a:rPr lang="en-US" smtClean="0"/>
              <a:t>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pull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044DD-4D45-4780-85AB-BC13D77154D3}" type="datetime1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A3DBB-FBA3-4A4C-B7D7-E60F12564F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34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ransition>
    <p:pull dir="r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5013176"/>
            <a:ext cx="3312368" cy="1270897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8064388" y="5857924"/>
            <a:ext cx="216000" cy="216000"/>
            <a:chOff x="2772000" y="1932221"/>
            <a:chExt cx="2340000" cy="2340000"/>
          </a:xfrm>
        </p:grpSpPr>
        <p:sp>
          <p:nvSpPr>
            <p:cNvPr id="9" name="Rectangle 8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24228" y="5857924"/>
            <a:ext cx="216000" cy="216000"/>
            <a:chOff x="2772000" y="1932221"/>
            <a:chExt cx="2340000" cy="2340000"/>
          </a:xfrm>
        </p:grpSpPr>
        <p:sp>
          <p:nvSpPr>
            <p:cNvPr id="15" name="Rectangle 14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sp>
        <p:nvSpPr>
          <p:cNvPr id="21" name="Rectangle 20"/>
          <p:cNvSpPr/>
          <p:nvPr/>
        </p:nvSpPr>
        <p:spPr>
          <a:xfrm>
            <a:off x="8064388" y="4417764"/>
            <a:ext cx="216000" cy="216000"/>
          </a:xfrm>
          <a:prstGeom prst="rect">
            <a:avLst/>
          </a:prstGeom>
          <a:solidFill>
            <a:srgbClr val="0064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2">
                    <a:lumMod val="75000"/>
                  </a:schemeClr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135834" y="4489210"/>
            <a:ext cx="73108" cy="731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2">
                    <a:lumMod val="75000"/>
                  </a:schemeClr>
                </a:solidFill>
              </a:ln>
              <a:solidFill>
                <a:schemeClr val="tx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184068" y="5857924"/>
            <a:ext cx="216000" cy="216000"/>
            <a:chOff x="2772000" y="1932221"/>
            <a:chExt cx="2340000" cy="2340000"/>
          </a:xfrm>
        </p:grpSpPr>
        <p:sp>
          <p:nvSpPr>
            <p:cNvPr id="18" name="Rectangle 17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624228" y="4417764"/>
            <a:ext cx="216000" cy="216000"/>
            <a:chOff x="2772000" y="1932221"/>
            <a:chExt cx="2340000" cy="2340000"/>
          </a:xfrm>
        </p:grpSpPr>
        <p:sp>
          <p:nvSpPr>
            <p:cNvPr id="24" name="Rectangle 23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8064388" y="2977604"/>
            <a:ext cx="216000" cy="216000"/>
            <a:chOff x="2772000" y="1932221"/>
            <a:chExt cx="2340000" cy="2340000"/>
          </a:xfrm>
        </p:grpSpPr>
        <p:sp>
          <p:nvSpPr>
            <p:cNvPr id="27" name="Rectangle 26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3004576" y="697966"/>
            <a:ext cx="2250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3600" dirty="0" smtClean="0">
                <a:latin typeface="UT Sans"/>
              </a:rPr>
              <a:t>Jukebox</a:t>
            </a:r>
            <a:r>
              <a:rPr lang="en-US" sz="3600" dirty="0" smtClean="0">
                <a:latin typeface="UT Sans"/>
              </a:rPr>
              <a:t> 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83568" y="1608554"/>
            <a:ext cx="568961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latin typeface="UT Sans"/>
              </a:rPr>
              <a:t>Proiect</a:t>
            </a:r>
            <a:r>
              <a:rPr lang="en-US" sz="2000" b="1" dirty="0" smtClean="0">
                <a:latin typeface="UT Sans"/>
              </a:rPr>
              <a:t> </a:t>
            </a:r>
            <a:r>
              <a:rPr lang="en-US" sz="2000" b="1" dirty="0" err="1" smtClean="0">
                <a:latin typeface="UT Sans"/>
              </a:rPr>
              <a:t>realizat</a:t>
            </a:r>
            <a:r>
              <a:rPr lang="en-US" sz="2000" b="1" dirty="0" smtClean="0">
                <a:latin typeface="UT Sans"/>
              </a:rPr>
              <a:t> de:</a:t>
            </a:r>
          </a:p>
          <a:p>
            <a:r>
              <a:rPr lang="en-US" sz="2000" dirty="0" smtClean="0">
                <a:latin typeface="UT Sans"/>
              </a:rPr>
              <a:t>Enache Mihai-Sebastian</a:t>
            </a:r>
          </a:p>
          <a:p>
            <a:r>
              <a:rPr lang="en-US" sz="2000" dirty="0" smtClean="0">
                <a:latin typeface="UT Sans"/>
              </a:rPr>
              <a:t>Ciocoiu Radu-</a:t>
            </a:r>
            <a:r>
              <a:rPr lang="en-US" sz="2000" dirty="0" err="1" smtClean="0">
                <a:latin typeface="UT Sans"/>
              </a:rPr>
              <a:t>Mihail</a:t>
            </a:r>
            <a:endParaRPr lang="en-US" sz="2000" dirty="0" smtClean="0">
              <a:latin typeface="UT Sans"/>
            </a:endParaRPr>
          </a:p>
          <a:p>
            <a:r>
              <a:rPr lang="en-US" sz="2000" dirty="0" smtClean="0">
                <a:latin typeface="UT Sans"/>
              </a:rPr>
              <a:t>Teodorescu Adrian-Iulian</a:t>
            </a:r>
          </a:p>
          <a:p>
            <a:r>
              <a:rPr lang="en-US" sz="2000" dirty="0" err="1" smtClean="0">
                <a:latin typeface="UT Sans"/>
              </a:rPr>
              <a:t>Hozu</a:t>
            </a:r>
            <a:r>
              <a:rPr lang="en-US" sz="2000" dirty="0" smtClean="0">
                <a:latin typeface="UT Sans"/>
              </a:rPr>
              <a:t> Marius-Gabriel</a:t>
            </a:r>
            <a:endParaRPr lang="ro-MO" sz="2000" dirty="0" smtClean="0">
              <a:latin typeface="UT Sans Bold" pitchFamily="50" charset="0"/>
            </a:endParaRPr>
          </a:p>
          <a:p>
            <a:r>
              <a:rPr lang="en-US" sz="2000" b="1" dirty="0" err="1">
                <a:latin typeface="UT Sans"/>
              </a:rPr>
              <a:t>Profesor</a:t>
            </a:r>
            <a:r>
              <a:rPr lang="en-US" sz="2000" b="1" dirty="0">
                <a:latin typeface="UT Sans"/>
              </a:rPr>
              <a:t> </a:t>
            </a:r>
            <a:r>
              <a:rPr lang="en-US" sz="2000" b="1" dirty="0" err="1">
                <a:latin typeface="UT Sans"/>
              </a:rPr>
              <a:t>coordonator</a:t>
            </a:r>
            <a:r>
              <a:rPr lang="en-US" sz="2000" b="1" dirty="0">
                <a:latin typeface="UT Sans"/>
              </a:rPr>
              <a:t>: </a:t>
            </a:r>
          </a:p>
          <a:p>
            <a:r>
              <a:rPr lang="en-US" sz="2000" dirty="0" err="1">
                <a:latin typeface="UT Sans"/>
              </a:rPr>
              <a:t>Alexandru</a:t>
            </a:r>
            <a:r>
              <a:rPr lang="en-US" sz="2000" dirty="0">
                <a:latin typeface="UT Sans"/>
              </a:rPr>
              <a:t> </a:t>
            </a:r>
            <a:r>
              <a:rPr lang="en-US" sz="2000" dirty="0" err="1">
                <a:latin typeface="UT Sans"/>
              </a:rPr>
              <a:t>Costache</a:t>
            </a:r>
            <a:endParaRPr lang="en-US" sz="2000" dirty="0">
              <a:latin typeface="UT Sans"/>
            </a:endParaRPr>
          </a:p>
          <a:p>
            <a:r>
              <a:rPr lang="ro-RO" sz="2000" b="1" dirty="0" smtClean="0">
                <a:latin typeface="UT Sans"/>
              </a:rPr>
              <a:t>Facultate:</a:t>
            </a:r>
            <a:r>
              <a:rPr lang="en-US" sz="2000" dirty="0" smtClean="0">
                <a:latin typeface="UT Sans"/>
              </a:rPr>
              <a:t>IESC</a:t>
            </a:r>
            <a:endParaRPr lang="ro-RO" sz="2000" dirty="0" smtClean="0">
              <a:latin typeface="UT Sans"/>
            </a:endParaRPr>
          </a:p>
          <a:p>
            <a:r>
              <a:rPr lang="en-US" sz="2000" b="1" dirty="0" err="1" smtClean="0">
                <a:latin typeface="UT Sans"/>
              </a:rPr>
              <a:t>Specializare:</a:t>
            </a:r>
            <a:r>
              <a:rPr lang="en-US" sz="2000" dirty="0" err="1" smtClean="0">
                <a:latin typeface="UT Sans"/>
              </a:rPr>
              <a:t>TST</a:t>
            </a:r>
            <a:endParaRPr lang="en-US" sz="2000" dirty="0" smtClean="0">
              <a:latin typeface="UT Sans"/>
            </a:endParaRPr>
          </a:p>
          <a:p>
            <a:r>
              <a:rPr lang="en-US" sz="2000" b="1" dirty="0" err="1" smtClean="0">
                <a:latin typeface="UT Sans"/>
              </a:rPr>
              <a:t>Anul:</a:t>
            </a:r>
            <a:r>
              <a:rPr lang="en-US" sz="2000" dirty="0" err="1" smtClean="0">
                <a:latin typeface="UT Sans"/>
              </a:rPr>
              <a:t>III</a:t>
            </a:r>
            <a:endParaRPr lang="en-US" sz="2000" dirty="0" smtClean="0">
              <a:latin typeface="UT Sans"/>
            </a:endParaRPr>
          </a:p>
          <a:p>
            <a:r>
              <a:rPr lang="en-US" sz="2000" b="1" dirty="0" err="1" smtClean="0">
                <a:latin typeface="UT Sans"/>
              </a:rPr>
              <a:t>Grupa</a:t>
            </a:r>
            <a:r>
              <a:rPr lang="en-US" sz="2000" b="1" dirty="0" smtClean="0">
                <a:latin typeface="UT Sans"/>
              </a:rPr>
              <a:t>:</a:t>
            </a:r>
            <a:r>
              <a:rPr lang="en-US" sz="2000" dirty="0" smtClean="0">
                <a:latin typeface="UT Sans"/>
              </a:rPr>
              <a:t> 4LF691-4LF692</a:t>
            </a:r>
            <a:endParaRPr lang="ro-MO" sz="2000" dirty="0" smtClean="0">
              <a:latin typeface="UT Sans Bold" pitchFamily="50" charset="0"/>
            </a:endParaRPr>
          </a:p>
        </p:txBody>
      </p:sp>
      <p:pic>
        <p:nvPicPr>
          <p:cNvPr id="31" name="Picture 30" descr="download (1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0" y="152400"/>
            <a:ext cx="1714500" cy="17145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011795"/>
      </p:ext>
    </p:extLst>
  </p:cSld>
  <p:clrMapOvr>
    <a:masterClrMapping/>
  </p:clrMapOvr>
  <p:transition>
    <p:pull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460432" y="6237312"/>
            <a:ext cx="216000" cy="216000"/>
            <a:chOff x="2772000" y="1932221"/>
            <a:chExt cx="2340000" cy="2340000"/>
          </a:xfrm>
        </p:grpSpPr>
        <p:sp>
          <p:nvSpPr>
            <p:cNvPr id="5" name="Rectangle 4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341671"/>
            <a:ext cx="1944216" cy="53104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52600" y="2362200"/>
            <a:ext cx="5791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solidFill>
                  <a:schemeClr val="bg1"/>
                </a:solidFill>
                <a:latin typeface="Mongolian Baiti" pitchFamily="66" charset="0"/>
                <a:cs typeface="Mongolian Baiti" pitchFamily="66" charset="0"/>
              </a:rPr>
              <a:t>V</a:t>
            </a:r>
            <a:r>
              <a:rPr lang="ro-MO" sz="6600" dirty="0" smtClean="0">
                <a:solidFill>
                  <a:schemeClr val="bg1"/>
                </a:solidFill>
                <a:latin typeface="Mongolian Baiti" pitchFamily="66" charset="0"/>
                <a:cs typeface="Mongolian Baiti" pitchFamily="66" charset="0"/>
              </a:rPr>
              <a:t>ă mulțumim pentru atenție!</a:t>
            </a:r>
            <a:endParaRPr lang="en-US" sz="6600" dirty="0">
              <a:solidFill>
                <a:schemeClr val="bg1"/>
              </a:solidFill>
              <a:latin typeface="Mongolian Baiti" pitchFamily="66" charset="0"/>
              <a:cs typeface="Mongolian Baiti" pitchFamily="66" charset="0"/>
            </a:endParaRPr>
          </a:p>
        </p:txBody>
      </p:sp>
      <p:pic>
        <p:nvPicPr>
          <p:cNvPr id="2050" name="Picture 2" descr="https://startupsmagazine.co.uk/sites/default/files/2019-05/circui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" y="1016210"/>
            <a:ext cx="912876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339260" y="2218706"/>
            <a:ext cx="662687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6500" dirty="0" smtClean="0">
                <a:solidFill>
                  <a:schemeClr val="bg1"/>
                </a:solidFill>
                <a:latin typeface="UT Sans"/>
              </a:rPr>
              <a:t>Mulțumim pentru 			atenție!</a:t>
            </a:r>
            <a:endParaRPr lang="en-US" sz="6500" dirty="0">
              <a:solidFill>
                <a:schemeClr val="bg1"/>
              </a:solidFill>
              <a:latin typeface="UT San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79244"/>
      </p:ext>
    </p:extLst>
  </p:cSld>
  <p:clrMapOvr>
    <a:masterClrMapping/>
  </p:clrMapOvr>
  <p:transition>
    <p:pull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460432" y="6237312"/>
            <a:ext cx="216000" cy="216000"/>
            <a:chOff x="2772000" y="1932221"/>
            <a:chExt cx="2340000" cy="2340000"/>
          </a:xfrm>
        </p:grpSpPr>
        <p:sp>
          <p:nvSpPr>
            <p:cNvPr id="5" name="Rectangle 4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94076" y="2096852"/>
            <a:ext cx="809272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/>
            <a:r>
              <a:rPr lang="en-US" sz="3200" dirty="0" err="1" smtClean="0">
                <a:latin typeface="UT Sans"/>
              </a:rPr>
              <a:t>Cuprins</a:t>
            </a:r>
            <a:r>
              <a:rPr lang="en-US" sz="3200" dirty="0" smtClean="0">
                <a:latin typeface="UT Sans"/>
              </a:rPr>
              <a:t>:</a:t>
            </a:r>
          </a:p>
          <a:p>
            <a:pPr marL="571500" indent="-571500"/>
            <a:r>
              <a:rPr lang="en-US" sz="3200" dirty="0" smtClean="0">
                <a:latin typeface="UT Sans"/>
              </a:rPr>
              <a:t>-</a:t>
            </a:r>
            <a:r>
              <a:rPr lang="en-US" sz="3200" dirty="0" err="1" smtClean="0">
                <a:latin typeface="UT Sans"/>
              </a:rPr>
              <a:t>Scopul</a:t>
            </a:r>
            <a:r>
              <a:rPr lang="en-US" sz="3200" dirty="0" smtClean="0">
                <a:latin typeface="UT Sans"/>
              </a:rPr>
              <a:t> </a:t>
            </a:r>
            <a:r>
              <a:rPr lang="en-US" sz="3200" dirty="0" err="1" smtClean="0">
                <a:latin typeface="UT Sans"/>
              </a:rPr>
              <a:t>proiectului</a:t>
            </a:r>
            <a:endParaRPr lang="en-US" sz="3200" dirty="0" smtClean="0">
              <a:latin typeface="UT Sans"/>
            </a:endParaRPr>
          </a:p>
          <a:p>
            <a:pPr marL="571500" indent="-571500"/>
            <a:r>
              <a:rPr lang="en-US" sz="3200" dirty="0" smtClean="0">
                <a:latin typeface="UT Sans"/>
              </a:rPr>
              <a:t>-</a:t>
            </a:r>
            <a:r>
              <a:rPr lang="en-US" sz="3200" dirty="0" err="1" smtClean="0">
                <a:latin typeface="UT Sans"/>
              </a:rPr>
              <a:t>Caracteristicile</a:t>
            </a:r>
            <a:r>
              <a:rPr lang="en-US" sz="3200" dirty="0" smtClean="0">
                <a:latin typeface="UT Sans"/>
              </a:rPr>
              <a:t> </a:t>
            </a:r>
            <a:r>
              <a:rPr lang="en-US" sz="3200" dirty="0" err="1" smtClean="0">
                <a:latin typeface="UT Sans"/>
              </a:rPr>
              <a:t>programului</a:t>
            </a:r>
            <a:endParaRPr lang="en-US" sz="3200" dirty="0" smtClean="0">
              <a:latin typeface="UT Sans"/>
            </a:endParaRPr>
          </a:p>
          <a:p>
            <a:pPr marL="571500" indent="-571500"/>
            <a:r>
              <a:rPr lang="en-US" sz="3200" dirty="0" smtClean="0">
                <a:latin typeface="UT Sans Bold"/>
              </a:rPr>
              <a:t>-</a:t>
            </a:r>
            <a:r>
              <a:rPr lang="ro-MO" sz="3200" dirty="0" smtClean="0">
                <a:latin typeface="UT Sans" pitchFamily="50" charset="0"/>
              </a:rPr>
              <a:t>Explicarea funcționării programului</a:t>
            </a:r>
          </a:p>
          <a:p>
            <a:pPr marL="571500" indent="-571500"/>
            <a:endParaRPr lang="en-US" sz="3200" dirty="0" smtClean="0">
              <a:latin typeface="UT Sans"/>
            </a:endParaRPr>
          </a:p>
          <a:p>
            <a:pPr marL="571500" indent="-571500"/>
            <a:endParaRPr lang="en-US" sz="3200" dirty="0">
              <a:latin typeface="UT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341671"/>
            <a:ext cx="1944216" cy="53104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9584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460432" y="6237312"/>
            <a:ext cx="216000" cy="216000"/>
            <a:chOff x="2772000" y="1932221"/>
            <a:chExt cx="2340000" cy="2340000"/>
          </a:xfrm>
        </p:grpSpPr>
        <p:sp>
          <p:nvSpPr>
            <p:cNvPr id="5" name="Rectangle 4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11560" y="1044019"/>
            <a:ext cx="8064872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ro-RO" sz="3200" dirty="0">
              <a:latin typeface="UT Symbols" charset="0"/>
              <a:ea typeface="UT Symbols" charset="0"/>
              <a:cs typeface="UT Symbols" charset="0"/>
            </a:endParaRPr>
          </a:p>
          <a:p>
            <a:pPr algn="just"/>
            <a:r>
              <a:rPr lang="ro-MO" sz="2000" b="1" dirty="0" smtClean="0">
                <a:latin typeface="UT Sans" pitchFamily="50" charset="0"/>
              </a:rPr>
              <a:t>Scopul proiectului</a:t>
            </a:r>
            <a:r>
              <a:rPr lang="en-US" sz="2000" dirty="0" smtClean="0">
                <a:latin typeface="UT Sans" pitchFamily="50" charset="0"/>
              </a:rPr>
              <a:t>:</a:t>
            </a:r>
          </a:p>
          <a:p>
            <a:pPr algn="just"/>
            <a:r>
              <a:rPr lang="en-US" sz="2000" dirty="0" smtClean="0">
                <a:latin typeface="UT Sans"/>
              </a:rPr>
              <a:t> </a:t>
            </a:r>
            <a:r>
              <a:rPr lang="ro-RO" sz="2000" dirty="0">
                <a:latin typeface="UT Sans"/>
              </a:rPr>
              <a:t> </a:t>
            </a:r>
            <a:r>
              <a:rPr lang="ro-RO" sz="2000" dirty="0" smtClean="0">
                <a:latin typeface="UT Sans"/>
              </a:rPr>
              <a:t>    </a:t>
            </a:r>
            <a:r>
              <a:rPr lang="en-US" sz="2000" dirty="0" err="1" smtClean="0">
                <a:latin typeface="UT Sans"/>
              </a:rPr>
              <a:t>Const</a:t>
            </a:r>
            <a:r>
              <a:rPr lang="ro-RO" sz="2000" dirty="0" smtClean="0">
                <a:latin typeface="UT Sans"/>
              </a:rPr>
              <a:t>ă în realizarea unui Jukebox cu ajutorul microprocesorului Z80 si a funcționalităților oferite de acesta.</a:t>
            </a:r>
            <a:r>
              <a:rPr lang="en-US" sz="2000" dirty="0" smtClean="0">
                <a:latin typeface="UT Sans"/>
              </a:rPr>
              <a:t>  </a:t>
            </a:r>
            <a:endParaRPr lang="ro-RO" sz="2000" dirty="0" smtClean="0">
              <a:latin typeface="UT Sans"/>
            </a:endParaRPr>
          </a:p>
          <a:p>
            <a:pPr algn="just"/>
            <a:endParaRPr lang="ro-RO" sz="2000" dirty="0" smtClean="0">
              <a:latin typeface="UT Sans"/>
            </a:endParaRPr>
          </a:p>
          <a:p>
            <a:pPr algn="just"/>
            <a:endParaRPr lang="ro-RO" sz="2000" dirty="0">
              <a:latin typeface="UT Sans"/>
            </a:endParaRPr>
          </a:p>
          <a:p>
            <a:pPr algn="just"/>
            <a:endParaRPr lang="ro-RO" sz="2000" dirty="0" smtClean="0">
              <a:latin typeface="UT Sans"/>
            </a:endParaRPr>
          </a:p>
          <a:p>
            <a:pPr algn="just"/>
            <a:endParaRPr lang="ro-RO" sz="2000" dirty="0">
              <a:latin typeface="UT Sans"/>
            </a:endParaRPr>
          </a:p>
          <a:p>
            <a:pPr algn="just"/>
            <a:endParaRPr lang="ro-RO" sz="2000" dirty="0" smtClean="0">
              <a:latin typeface="UT Sans"/>
            </a:endParaRPr>
          </a:p>
          <a:p>
            <a:pPr algn="just"/>
            <a:endParaRPr lang="ro-RO" sz="2000" dirty="0">
              <a:latin typeface="UT Sans"/>
            </a:endParaRPr>
          </a:p>
          <a:p>
            <a:pPr algn="just"/>
            <a:endParaRPr lang="ro-RO" sz="2000" dirty="0" smtClean="0">
              <a:latin typeface="UT Sans"/>
            </a:endParaRPr>
          </a:p>
          <a:p>
            <a:pPr algn="just"/>
            <a:endParaRPr lang="ro-RO" sz="2000" dirty="0">
              <a:latin typeface="UT Sans"/>
            </a:endParaRPr>
          </a:p>
          <a:p>
            <a:pPr algn="just"/>
            <a:endParaRPr lang="ro-RO" sz="2000" dirty="0" smtClean="0">
              <a:latin typeface="UT Sans"/>
            </a:endParaRPr>
          </a:p>
          <a:p>
            <a:pPr algn="just"/>
            <a:endParaRPr lang="ro-RO" sz="2000" dirty="0">
              <a:latin typeface="UT Sans"/>
            </a:endParaRPr>
          </a:p>
          <a:p>
            <a:pPr algn="just"/>
            <a:endParaRPr lang="ro-RO" sz="2000" dirty="0" smtClean="0">
              <a:latin typeface="UT Sans"/>
            </a:endParaRPr>
          </a:p>
          <a:p>
            <a:pPr algn="just"/>
            <a:r>
              <a:rPr lang="ro-RO" sz="2000" dirty="0">
                <a:latin typeface="UT Sans"/>
              </a:rPr>
              <a:t>	</a:t>
            </a:r>
            <a:r>
              <a:rPr lang="ro-RO" sz="2000" dirty="0" smtClean="0">
                <a:latin typeface="UT Sans"/>
              </a:rPr>
              <a:t>		</a:t>
            </a:r>
          </a:p>
          <a:p>
            <a:pPr algn="just"/>
            <a:r>
              <a:rPr lang="ro-RO" sz="2000" dirty="0">
                <a:latin typeface="UT Sans"/>
              </a:rPr>
              <a:t>	 </a:t>
            </a:r>
            <a:r>
              <a:rPr lang="ro-RO" sz="2000" dirty="0" smtClean="0">
                <a:latin typeface="UT Sans"/>
              </a:rPr>
              <a:t>     Fig.1:Messui Micro-Professor Board</a:t>
            </a:r>
            <a:r>
              <a:rPr lang="en-US" sz="2000" dirty="0" smtClean="0">
                <a:latin typeface="UT Sans"/>
              </a:rPr>
              <a:t> </a:t>
            </a:r>
            <a:endParaRPr lang="ro-RO" sz="2000" dirty="0">
              <a:latin typeface="UT Sans" pitchFamily="50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341671"/>
            <a:ext cx="1944216" cy="531045"/>
          </a:xfrm>
          <a:prstGeom prst="rect">
            <a:avLst/>
          </a:prstGeom>
        </p:spPr>
      </p:pic>
      <p:pic>
        <p:nvPicPr>
          <p:cNvPr id="1026" name="Picture 2" descr="7e5865279edb835b60e8643a2f7140b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2514600"/>
            <a:ext cx="2460810" cy="3486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966992"/>
      </p:ext>
    </p:extLst>
  </p:cSld>
  <p:clrMapOvr>
    <a:masterClrMapping/>
  </p:clrMapOvr>
  <p:transition>
    <p:pull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460432" y="6237312"/>
            <a:ext cx="216000" cy="216000"/>
            <a:chOff x="2772000" y="1932221"/>
            <a:chExt cx="2340000" cy="2340000"/>
          </a:xfrm>
        </p:grpSpPr>
        <p:sp>
          <p:nvSpPr>
            <p:cNvPr id="5" name="Rectangle 4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341671"/>
            <a:ext cx="1944216" cy="53104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09600" y="1143000"/>
            <a:ext cx="80010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UT Sans"/>
              </a:rPr>
              <a:t>Caracteristicile</a:t>
            </a:r>
            <a:r>
              <a:rPr lang="en-US" b="1" dirty="0" smtClean="0">
                <a:latin typeface="UT Sans"/>
              </a:rPr>
              <a:t> </a:t>
            </a:r>
            <a:r>
              <a:rPr lang="en-US" b="1" dirty="0" err="1" smtClean="0">
                <a:latin typeface="UT Sans"/>
              </a:rPr>
              <a:t>programului</a:t>
            </a:r>
            <a:r>
              <a:rPr lang="en-US" dirty="0" smtClean="0">
                <a:latin typeface="UT Sans"/>
              </a:rPr>
              <a:t>: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UT Sans"/>
              </a:rPr>
              <a:t>Login administrator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UT Sans"/>
              </a:rPr>
              <a:t>Op</a:t>
            </a:r>
            <a:r>
              <a:rPr lang="ro-RO" dirty="0" smtClean="0">
                <a:latin typeface="UT Sans"/>
              </a:rPr>
              <a:t>ț</a:t>
            </a:r>
            <a:r>
              <a:rPr lang="en-US" dirty="0" err="1" smtClean="0">
                <a:latin typeface="UT Sans"/>
              </a:rPr>
              <a:t>iune</a:t>
            </a:r>
            <a:r>
              <a:rPr lang="en-US" dirty="0" smtClean="0">
                <a:latin typeface="UT Sans"/>
              </a:rPr>
              <a:t> </a:t>
            </a:r>
            <a:r>
              <a:rPr lang="ro-RO" dirty="0" smtClean="0">
                <a:latin typeface="UT Sans"/>
              </a:rPr>
              <a:t>de tip switch a funcției de NEXT</a:t>
            </a:r>
            <a:endParaRPr lang="en-US" dirty="0" smtClean="0">
              <a:latin typeface="UT Sans"/>
            </a:endParaRPr>
          </a:p>
          <a:p>
            <a:pPr>
              <a:buFont typeface="Arial" pitchFamily="34" charset="0"/>
              <a:buChar char="•"/>
            </a:pPr>
            <a:r>
              <a:rPr lang="ro-RO" dirty="0" smtClean="0">
                <a:latin typeface="UT Sans"/>
              </a:rPr>
              <a:t>Meniu control melodii</a:t>
            </a:r>
            <a:r>
              <a:rPr lang="en-US" dirty="0" smtClean="0">
                <a:latin typeface="UT Sans"/>
              </a:rPr>
              <a:t>  </a:t>
            </a:r>
          </a:p>
          <a:p>
            <a:pPr marL="342900" indent="-342900">
              <a:buFont typeface="+mj-lt"/>
              <a:buAutoNum type="arabicPeriod"/>
            </a:pPr>
            <a:r>
              <a:rPr lang="ro-RO" dirty="0" smtClean="0">
                <a:latin typeface="UT Sans"/>
              </a:rPr>
              <a:t>PLAY</a:t>
            </a:r>
            <a:endParaRPr lang="en-US" dirty="0" smtClean="0">
              <a:latin typeface="UT Sans"/>
            </a:endParaRPr>
          </a:p>
          <a:p>
            <a:pPr marL="342900" indent="-342900">
              <a:buFont typeface="+mj-lt"/>
              <a:buAutoNum type="arabicPeriod"/>
            </a:pPr>
            <a:r>
              <a:rPr lang="ro-RO" dirty="0" smtClean="0">
                <a:latin typeface="UT Sans"/>
              </a:rPr>
              <a:t>PAUSE</a:t>
            </a:r>
            <a:endParaRPr lang="en-US" dirty="0" smtClean="0">
              <a:latin typeface="UT Sans"/>
            </a:endParaRPr>
          </a:p>
          <a:p>
            <a:pPr marL="342900" indent="-342900">
              <a:buFont typeface="+mj-lt"/>
              <a:buAutoNum type="arabicPeriod"/>
            </a:pPr>
            <a:r>
              <a:rPr lang="ro-RO" dirty="0" smtClean="0">
                <a:latin typeface="UT Sans"/>
              </a:rPr>
              <a:t>PREVIOUS</a:t>
            </a:r>
            <a:endParaRPr lang="en-US" dirty="0" smtClean="0">
              <a:latin typeface="UT Sans"/>
            </a:endParaRPr>
          </a:p>
          <a:p>
            <a:pPr marL="342900" indent="-342900">
              <a:buFont typeface="+mj-lt"/>
              <a:buAutoNum type="arabicPeriod"/>
            </a:pPr>
            <a:r>
              <a:rPr lang="ro-RO" dirty="0" smtClean="0">
                <a:latin typeface="UT Sans"/>
              </a:rPr>
              <a:t>NEXT</a:t>
            </a:r>
          </a:p>
          <a:p>
            <a:endParaRPr lang="ro-RO" dirty="0">
              <a:latin typeface="UT Sans"/>
            </a:endParaRPr>
          </a:p>
          <a:p>
            <a:endParaRPr lang="ro-RO" dirty="0" smtClean="0">
              <a:latin typeface="UT Sans"/>
            </a:endParaRPr>
          </a:p>
          <a:p>
            <a:endParaRPr lang="ro-RO" dirty="0">
              <a:latin typeface="UT Sans"/>
            </a:endParaRPr>
          </a:p>
          <a:p>
            <a:endParaRPr lang="ro-RO" dirty="0" smtClean="0">
              <a:latin typeface="UT Sans"/>
            </a:endParaRPr>
          </a:p>
          <a:p>
            <a:endParaRPr lang="ro-RO" dirty="0">
              <a:latin typeface="UT Sans"/>
            </a:endParaRPr>
          </a:p>
          <a:p>
            <a:endParaRPr lang="ro-RO" dirty="0" smtClean="0">
              <a:latin typeface="UT Sans"/>
            </a:endParaRPr>
          </a:p>
          <a:p>
            <a:endParaRPr lang="ro-RO" dirty="0">
              <a:latin typeface="UT Sans"/>
            </a:endParaRPr>
          </a:p>
          <a:p>
            <a:endParaRPr lang="ro-RO" dirty="0" smtClean="0">
              <a:latin typeface="UT Sans"/>
            </a:endParaRPr>
          </a:p>
          <a:p>
            <a:endParaRPr lang="en-US" dirty="0" smtClean="0">
              <a:latin typeface="UT Sans"/>
            </a:endParaRPr>
          </a:p>
          <a:p>
            <a:pPr marL="342900" indent="-342900"/>
            <a:r>
              <a:rPr lang="ro-RO" dirty="0" smtClean="0">
                <a:latin typeface="UT Sans"/>
              </a:rPr>
              <a:t>			   </a:t>
            </a:r>
          </a:p>
          <a:p>
            <a:pPr marL="342900" indent="-342900"/>
            <a:r>
              <a:rPr lang="ro-RO" dirty="0">
                <a:latin typeface="UT Sans"/>
              </a:rPr>
              <a:t>	</a:t>
            </a:r>
            <a:r>
              <a:rPr lang="ro-RO" dirty="0" smtClean="0">
                <a:latin typeface="UT Sans"/>
              </a:rPr>
              <a:t>			Fig.2:Jukebox</a:t>
            </a:r>
            <a:endParaRPr lang="en-US" dirty="0" smtClean="0">
              <a:latin typeface="UT Sans"/>
            </a:endParaRPr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2590800" y="3200400"/>
            <a:ext cx="2723515" cy="272732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904256"/>
      </p:ext>
    </p:extLst>
  </p:cSld>
  <p:clrMapOvr>
    <a:masterClrMapping/>
  </p:clrMapOvr>
  <p:transition>
    <p:pull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460432" y="6237312"/>
            <a:ext cx="216000" cy="216000"/>
            <a:chOff x="2772000" y="1932221"/>
            <a:chExt cx="2340000" cy="2340000"/>
          </a:xfrm>
        </p:grpSpPr>
        <p:sp>
          <p:nvSpPr>
            <p:cNvPr id="5" name="Rectangle 4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359532" y="1044019"/>
            <a:ext cx="810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r>
              <a:rPr lang="en-US" sz="2000" dirty="0" smtClean="0">
                <a:latin typeface="UT Sans" pitchFamily="50" charset="0"/>
              </a:rPr>
              <a:t>		      Schema bloc </a:t>
            </a:r>
            <a:r>
              <a:rPr lang="en-US" sz="2000" dirty="0" err="1" smtClean="0">
                <a:latin typeface="UT Sans" pitchFamily="50" charset="0"/>
              </a:rPr>
              <a:t>pentru</a:t>
            </a:r>
            <a:r>
              <a:rPr lang="en-US" sz="2000" dirty="0" smtClean="0">
                <a:latin typeface="UT Sans" pitchFamily="50" charset="0"/>
              </a:rPr>
              <a:t> </a:t>
            </a:r>
            <a:r>
              <a:rPr lang="en-US" sz="2000" dirty="0" err="1" smtClean="0">
                <a:latin typeface="UT Sans" pitchFamily="50" charset="0"/>
              </a:rPr>
              <a:t>func</a:t>
            </a:r>
            <a:r>
              <a:rPr lang="ro-RO" sz="2000" dirty="0" smtClean="0">
                <a:latin typeface="UT Sans" pitchFamily="50" charset="0"/>
              </a:rPr>
              <a:t>ționarea programului</a:t>
            </a:r>
            <a:r>
              <a:rPr lang="en-US" sz="2000" dirty="0" smtClean="0">
                <a:latin typeface="UT Sans" pitchFamily="50" charset="0"/>
              </a:rPr>
              <a:t>:</a:t>
            </a:r>
          </a:p>
          <a:p>
            <a:pPr marL="342900" indent="-342900" algn="just"/>
            <a:endParaRPr lang="en-US" sz="2000" dirty="0">
              <a:latin typeface="UT Sans" pitchFamily="50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341671"/>
            <a:ext cx="1944216" cy="531045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1676400" y="1406753"/>
            <a:ext cx="5394325" cy="518033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36407"/>
      </p:ext>
    </p:extLst>
  </p:cSld>
  <p:clrMapOvr>
    <a:masterClrMapping/>
  </p:clrMapOvr>
  <p:transition>
    <p:pull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460432" y="6237312"/>
            <a:ext cx="216000" cy="216000"/>
            <a:chOff x="2772000" y="1932221"/>
            <a:chExt cx="2340000" cy="2340000"/>
          </a:xfrm>
        </p:grpSpPr>
        <p:sp>
          <p:nvSpPr>
            <p:cNvPr id="5" name="Rectangle 4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341671"/>
            <a:ext cx="1944216" cy="53104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59532" y="884261"/>
            <a:ext cx="840346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UT Sans"/>
              </a:rPr>
              <a:t>Explicare</a:t>
            </a:r>
            <a:r>
              <a:rPr lang="ro-RO" b="1" dirty="0" smtClean="0">
                <a:latin typeface="UT Sans"/>
              </a:rPr>
              <a:t>a funcționării programului</a:t>
            </a:r>
            <a:r>
              <a:rPr lang="en-US" b="1" dirty="0" smtClean="0">
                <a:latin typeface="UT Sans"/>
              </a:rPr>
              <a:t>:</a:t>
            </a:r>
            <a:endParaRPr lang="en-US" dirty="0" smtClean="0">
              <a:latin typeface="UT Sans"/>
            </a:endParaRPr>
          </a:p>
          <a:p>
            <a:r>
              <a:rPr lang="ro-RO" dirty="0">
                <a:latin typeface="UT Symbols"/>
              </a:rPr>
              <a:t>La apăsarea tastei </a:t>
            </a:r>
            <a:r>
              <a:rPr lang="en-US" dirty="0">
                <a:latin typeface="UT Symbols"/>
              </a:rPr>
              <a:t>“8” </a:t>
            </a:r>
            <a:r>
              <a:rPr lang="en-US" dirty="0" err="1">
                <a:latin typeface="UT Symbols"/>
              </a:rPr>
              <a:t>alegem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rolul</a:t>
            </a:r>
            <a:r>
              <a:rPr lang="en-US" dirty="0">
                <a:latin typeface="UT Symbols"/>
              </a:rPr>
              <a:t> de user, </a:t>
            </a:r>
            <a:r>
              <a:rPr lang="en-US" dirty="0" err="1">
                <a:latin typeface="UT Symbols"/>
              </a:rPr>
              <a:t>dacă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apăsăm</a:t>
            </a:r>
            <a:r>
              <a:rPr lang="en-US" dirty="0">
                <a:latin typeface="UT Symbols"/>
              </a:rPr>
              <a:t> </a:t>
            </a:r>
            <a:r>
              <a:rPr lang="ro-RO" dirty="0">
                <a:latin typeface="UT Symbols"/>
              </a:rPr>
              <a:t>tasta </a:t>
            </a:r>
            <a:r>
              <a:rPr lang="en-US" dirty="0">
                <a:latin typeface="UT Symbols"/>
              </a:rPr>
              <a:t>“9” </a:t>
            </a:r>
            <a:r>
              <a:rPr lang="en-US" dirty="0" err="1">
                <a:latin typeface="UT Symbols"/>
              </a:rPr>
              <a:t>suntem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direc</a:t>
            </a:r>
            <a:r>
              <a:rPr lang="ro-RO" dirty="0">
                <a:latin typeface="UT Symbols"/>
              </a:rPr>
              <a:t>ționați pe partea de admin.</a:t>
            </a:r>
            <a:endParaRPr lang="en-US" dirty="0">
              <a:latin typeface="UT Symbols"/>
            </a:endParaRPr>
          </a:p>
          <a:p>
            <a:pPr lvl="0"/>
            <a:r>
              <a:rPr lang="ro-RO" dirty="0">
                <a:latin typeface="UT Symbols"/>
              </a:rPr>
              <a:t>     Dacă dorim să continuăm pe partea de admin se apasă tasta </a:t>
            </a:r>
            <a:r>
              <a:rPr lang="en-US" dirty="0">
                <a:latin typeface="UT Symbols"/>
              </a:rPr>
              <a:t>“</a:t>
            </a:r>
            <a:r>
              <a:rPr lang="ro-RO" dirty="0">
                <a:latin typeface="UT Symbols"/>
              </a:rPr>
              <a:t>0</a:t>
            </a:r>
            <a:r>
              <a:rPr lang="en-US" dirty="0">
                <a:latin typeface="UT Symbols"/>
              </a:rPr>
              <a:t>” </a:t>
            </a:r>
            <a:r>
              <a:rPr lang="ro-RO" dirty="0">
                <a:latin typeface="UT Symbols"/>
              </a:rPr>
              <a:t>, unde trebuie să introducem o parolă prestabilită(123), tot aici pe partea de admin avem opțiunea de a activa sau dezactiva funcția de NEXT. </a:t>
            </a:r>
            <a:endParaRPr lang="en-US" dirty="0">
              <a:latin typeface="UT Symbols"/>
            </a:endParaRPr>
          </a:p>
          <a:p>
            <a:r>
              <a:rPr lang="ro-RO" dirty="0">
                <a:latin typeface="UT Symbols"/>
              </a:rPr>
              <a:t>     În caz că se greșește parola de mai mult de 3 ori se afișează pe display mesajul </a:t>
            </a:r>
            <a:r>
              <a:rPr lang="en-US" dirty="0">
                <a:latin typeface="UT Symbols"/>
              </a:rPr>
              <a:t>“</a:t>
            </a:r>
            <a:r>
              <a:rPr lang="ro-RO" dirty="0">
                <a:latin typeface="UT Symbols"/>
              </a:rPr>
              <a:t>Error</a:t>
            </a:r>
            <a:r>
              <a:rPr lang="en-US" dirty="0">
                <a:latin typeface="UT Symbols"/>
              </a:rPr>
              <a:t>” </a:t>
            </a:r>
            <a:r>
              <a:rPr lang="en-US" dirty="0" err="1">
                <a:latin typeface="UT Symbols"/>
              </a:rPr>
              <a:t>si</a:t>
            </a:r>
            <a:r>
              <a:rPr lang="en-US" dirty="0">
                <a:latin typeface="UT Symbols"/>
              </a:rPr>
              <a:t> </a:t>
            </a:r>
            <a:r>
              <a:rPr lang="ro-RO" dirty="0">
                <a:latin typeface="UT Symbols"/>
              </a:rPr>
              <a:t>suntem redirecționați pe partea de user în mod automat.</a:t>
            </a:r>
            <a:endParaRPr lang="en-US" dirty="0">
              <a:latin typeface="UT Symbols"/>
            </a:endParaRPr>
          </a:p>
          <a:p>
            <a:pPr lvl="0"/>
            <a:r>
              <a:rPr lang="ro-RO" dirty="0">
                <a:latin typeface="UT Symbols"/>
              </a:rPr>
              <a:t>După ce am ales între admin și user suntem întâmpinați de meniul programului</a:t>
            </a:r>
            <a:endParaRPr lang="en-US" dirty="0">
              <a:latin typeface="UT Symbols"/>
            </a:endParaRPr>
          </a:p>
          <a:p>
            <a:r>
              <a:rPr lang="ro-RO" dirty="0">
                <a:latin typeface="UT Symbols"/>
              </a:rPr>
              <a:t>     Acesta din urmă este </a:t>
            </a:r>
            <a:r>
              <a:rPr lang="ro-RO" dirty="0" smtClean="0">
                <a:latin typeface="UT Symbols"/>
              </a:rPr>
              <a:t>alcătuit </a:t>
            </a:r>
            <a:r>
              <a:rPr lang="ro-RO" dirty="0">
                <a:latin typeface="UT Symbols"/>
              </a:rPr>
              <a:t>din următoarele funcții:</a:t>
            </a:r>
            <a:endParaRPr lang="en-US" dirty="0">
              <a:latin typeface="UT Symbols"/>
            </a:endParaRPr>
          </a:p>
          <a:p>
            <a:pPr lvl="0"/>
            <a:r>
              <a:rPr lang="ro-RO" dirty="0">
                <a:latin typeface="UT Symbols"/>
              </a:rPr>
              <a:t>Funcția de PLAY, asignată tastei </a:t>
            </a:r>
            <a:r>
              <a:rPr lang="en-US" dirty="0">
                <a:latin typeface="UT Symbols"/>
              </a:rPr>
              <a:t>“1”, care </a:t>
            </a:r>
            <a:r>
              <a:rPr lang="en-US" dirty="0" err="1">
                <a:latin typeface="UT Symbols"/>
              </a:rPr>
              <a:t>constă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în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pornirea</a:t>
            </a:r>
            <a:r>
              <a:rPr lang="en-US" dirty="0">
                <a:latin typeface="UT Symbols"/>
              </a:rPr>
              <a:t> </a:t>
            </a:r>
            <a:r>
              <a:rPr lang="en-US" dirty="0" err="1" smtClean="0">
                <a:latin typeface="UT Symbols"/>
              </a:rPr>
              <a:t>melodiilor</a:t>
            </a:r>
            <a:r>
              <a:rPr lang="ro-RO" dirty="0" smtClean="0">
                <a:latin typeface="UT Symbols"/>
              </a:rPr>
              <a:t>.</a:t>
            </a:r>
            <a:endParaRPr lang="en-US" dirty="0">
              <a:latin typeface="UT Symbols"/>
            </a:endParaRPr>
          </a:p>
          <a:p>
            <a:pPr lvl="0"/>
            <a:r>
              <a:rPr lang="ro-RO" dirty="0">
                <a:latin typeface="UT Symbols"/>
              </a:rPr>
              <a:t>Funcția de PAUSE, asignată tastei </a:t>
            </a:r>
            <a:r>
              <a:rPr lang="en-US" dirty="0">
                <a:latin typeface="UT Symbols"/>
              </a:rPr>
              <a:t>“2”, care </a:t>
            </a:r>
            <a:r>
              <a:rPr lang="en-US" dirty="0" err="1">
                <a:latin typeface="UT Symbols"/>
              </a:rPr>
              <a:t>constă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în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oprirea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melodiei</a:t>
            </a:r>
            <a:r>
              <a:rPr lang="en-US" dirty="0">
                <a:latin typeface="UT Symbols"/>
              </a:rPr>
              <a:t> </a:t>
            </a:r>
            <a:r>
              <a:rPr lang="en-US" dirty="0" err="1" smtClean="0">
                <a:latin typeface="UT Symbols"/>
              </a:rPr>
              <a:t>curente</a:t>
            </a:r>
            <a:r>
              <a:rPr lang="ro-RO" dirty="0" smtClean="0">
                <a:latin typeface="UT Symbols"/>
              </a:rPr>
              <a:t>.</a:t>
            </a:r>
            <a:endParaRPr lang="en-US" dirty="0">
              <a:latin typeface="UT Symbols"/>
            </a:endParaRPr>
          </a:p>
          <a:p>
            <a:pPr lvl="0"/>
            <a:r>
              <a:rPr lang="ro-RO" dirty="0">
                <a:latin typeface="UT Symbols"/>
              </a:rPr>
              <a:t>Funcția de PREVIOUS, asignată tastei </a:t>
            </a:r>
            <a:r>
              <a:rPr lang="en-US" dirty="0">
                <a:latin typeface="UT Symbols"/>
              </a:rPr>
              <a:t>“3”, </a:t>
            </a:r>
            <a:r>
              <a:rPr lang="en-US" dirty="0" err="1">
                <a:latin typeface="UT Symbols"/>
              </a:rPr>
              <a:t>în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caz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că</a:t>
            </a:r>
            <a:r>
              <a:rPr lang="en-US" dirty="0">
                <a:latin typeface="UT Symbols"/>
              </a:rPr>
              <a:t> se </a:t>
            </a:r>
            <a:r>
              <a:rPr lang="en-US" dirty="0" err="1">
                <a:latin typeface="UT Symbols"/>
              </a:rPr>
              <a:t>dorește</a:t>
            </a:r>
            <a:r>
              <a:rPr lang="en-US" dirty="0">
                <a:latin typeface="UT Symbols"/>
              </a:rPr>
              <a:t> o </a:t>
            </a:r>
            <a:r>
              <a:rPr lang="en-US" dirty="0" err="1">
                <a:latin typeface="UT Symbols"/>
              </a:rPr>
              <a:t>melodie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anterioară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aceasta</a:t>
            </a:r>
            <a:r>
              <a:rPr lang="en-US" dirty="0">
                <a:latin typeface="UT Symbols"/>
              </a:rPr>
              <a:t> se </a:t>
            </a:r>
            <a:r>
              <a:rPr lang="en-US" dirty="0" err="1">
                <a:latin typeface="UT Symbols"/>
              </a:rPr>
              <a:t>poate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accesa</a:t>
            </a:r>
            <a:r>
              <a:rPr lang="en-US" dirty="0">
                <a:latin typeface="UT Symbols"/>
              </a:rPr>
              <a:t> cu </a:t>
            </a:r>
            <a:r>
              <a:rPr lang="en-US" dirty="0" err="1">
                <a:latin typeface="UT Symbols"/>
              </a:rPr>
              <a:t>ajutorul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acestei</a:t>
            </a:r>
            <a:r>
              <a:rPr lang="en-US" dirty="0">
                <a:latin typeface="UT Symbols"/>
              </a:rPr>
              <a:t> </a:t>
            </a:r>
            <a:r>
              <a:rPr lang="en-US" dirty="0" err="1" smtClean="0">
                <a:latin typeface="UT Symbols"/>
              </a:rPr>
              <a:t>funcții</a:t>
            </a:r>
            <a:r>
              <a:rPr lang="ro-RO" dirty="0">
                <a:latin typeface="UT Symbols"/>
              </a:rPr>
              <a:t>.</a:t>
            </a:r>
            <a:endParaRPr lang="en-US" dirty="0">
              <a:latin typeface="UT Symbols"/>
            </a:endParaRPr>
          </a:p>
          <a:p>
            <a:pPr lvl="0"/>
            <a:r>
              <a:rPr lang="en-US" dirty="0" err="1">
                <a:latin typeface="UT Symbols"/>
              </a:rPr>
              <a:t>Funcția</a:t>
            </a:r>
            <a:r>
              <a:rPr lang="en-US" dirty="0">
                <a:latin typeface="UT Symbols"/>
              </a:rPr>
              <a:t> de NEXT, </a:t>
            </a:r>
            <a:r>
              <a:rPr lang="en-US" dirty="0" err="1">
                <a:latin typeface="UT Symbols"/>
              </a:rPr>
              <a:t>asignată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tastei</a:t>
            </a:r>
            <a:r>
              <a:rPr lang="en-US" dirty="0">
                <a:latin typeface="UT Symbols"/>
              </a:rPr>
              <a:t> “</a:t>
            </a:r>
            <a:r>
              <a:rPr lang="ro-RO" dirty="0">
                <a:latin typeface="UT Symbols"/>
              </a:rPr>
              <a:t>4</a:t>
            </a:r>
            <a:r>
              <a:rPr lang="en-US" dirty="0">
                <a:latin typeface="UT Symbols"/>
              </a:rPr>
              <a:t>”, </a:t>
            </a:r>
            <a:r>
              <a:rPr lang="en-US" dirty="0" err="1">
                <a:latin typeface="UT Symbols"/>
              </a:rPr>
              <a:t>poate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accesa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melodia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următoare</a:t>
            </a:r>
            <a:r>
              <a:rPr lang="en-US" dirty="0">
                <a:latin typeface="UT Symbols"/>
              </a:rPr>
              <a:t> </a:t>
            </a:r>
            <a:r>
              <a:rPr lang="en-US" dirty="0" err="1">
                <a:latin typeface="UT Symbols"/>
              </a:rPr>
              <a:t>melodiei</a:t>
            </a:r>
            <a:r>
              <a:rPr lang="en-US" dirty="0">
                <a:latin typeface="UT Symbols"/>
              </a:rPr>
              <a:t> </a:t>
            </a:r>
            <a:r>
              <a:rPr lang="en-US" dirty="0" err="1" smtClean="0">
                <a:latin typeface="UT Symbols"/>
              </a:rPr>
              <a:t>curente</a:t>
            </a:r>
            <a:r>
              <a:rPr lang="ro-RO" dirty="0" smtClean="0">
                <a:latin typeface="UT Symbols"/>
              </a:rPr>
              <a:t>.</a:t>
            </a:r>
            <a:endParaRPr lang="en-US" dirty="0" smtClean="0">
              <a:latin typeface="UT Symbols"/>
            </a:endParaRPr>
          </a:p>
          <a:p>
            <a:pPr>
              <a:buFont typeface="Arial" pitchFamily="34" charset="0"/>
              <a:buChar char="•"/>
            </a:pPr>
            <a:endParaRPr lang="en-US" dirty="0">
              <a:latin typeface="UT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712747"/>
      </p:ext>
    </p:extLst>
  </p:cSld>
  <p:clrMapOvr>
    <a:masterClrMapping/>
  </p:clrMapOvr>
  <p:transition>
    <p:pull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460432" y="6237312"/>
            <a:ext cx="216000" cy="216000"/>
            <a:chOff x="2772000" y="1932221"/>
            <a:chExt cx="2340000" cy="2340000"/>
          </a:xfrm>
        </p:grpSpPr>
        <p:sp>
          <p:nvSpPr>
            <p:cNvPr id="5" name="Rectangle 4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tx1"/>
                </a:solidFill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11560" y="1044019"/>
            <a:ext cx="784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UT Sans" pitchFamily="50" charset="0"/>
              </a:rPr>
              <a:t> </a:t>
            </a:r>
            <a:endParaRPr lang="ro-RO" sz="2000" dirty="0">
              <a:latin typeface="UT Sans" pitchFamily="50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341671"/>
            <a:ext cx="1944216" cy="53104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14400" y="1143000"/>
            <a:ext cx="632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 smtClean="0">
                <a:latin typeface="UT Sans"/>
              </a:rPr>
              <a:t>Mesaje afișate de emulator pentru etape diferite:</a:t>
            </a:r>
          </a:p>
          <a:p>
            <a:endParaRPr lang="en-US" dirty="0" smtClean="0">
              <a:latin typeface="UT Sans"/>
            </a:endParaRPr>
          </a:p>
          <a:p>
            <a:endParaRPr lang="en-US" dirty="0">
              <a:latin typeface="UT Sans"/>
            </a:endParaRPr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2743200" y="1527708"/>
            <a:ext cx="3124200" cy="440851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6800" y="6019800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 smtClean="0">
                <a:latin typeface="UT Sans Bold"/>
              </a:rPr>
              <a:t>	     </a:t>
            </a:r>
            <a:r>
              <a:rPr lang="ro-RO" dirty="0" smtClean="0">
                <a:latin typeface="UT Symbols"/>
              </a:rPr>
              <a:t>Fig.3:Mesaj întâmpinare Admin</a:t>
            </a:r>
            <a:endParaRPr lang="en-US" dirty="0">
              <a:latin typeface="UT Symbol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732501"/>
      </p:ext>
    </p:extLst>
  </p:cSld>
  <p:clrMapOvr>
    <a:masterClrMapping/>
  </p:clrMapOvr>
  <p:transition>
    <p:pull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460432" y="6237312"/>
            <a:ext cx="216000" cy="216000"/>
            <a:chOff x="2772000" y="1932221"/>
            <a:chExt cx="2340000" cy="2340000"/>
          </a:xfrm>
        </p:grpSpPr>
        <p:sp>
          <p:nvSpPr>
            <p:cNvPr id="5" name="Rectangle 4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solidFill>
                    <a:srgbClr val="E7E6E6">
                      <a:lumMod val="7500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solidFill>
                    <a:srgbClr val="E7E6E6">
                      <a:lumMod val="7500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11560" y="1044019"/>
            <a:ext cx="784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ans" pitchFamily="50" charset="0"/>
                <a:ea typeface="+mn-ea"/>
                <a:cs typeface="+mn-cs"/>
              </a:rPr>
              <a:t> </a:t>
            </a:r>
            <a:endParaRPr kumimoji="0" lang="ro-RO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T Sans" pitchFamily="50" charset="0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341671"/>
            <a:ext cx="1944216" cy="53104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14400" y="1143000"/>
            <a:ext cx="632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o-RO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ans"/>
                <a:ea typeface="+mn-ea"/>
                <a:cs typeface="+mn-cs"/>
              </a:rPr>
              <a:t>Mesaje afișate de emulator pentru etape diferite: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T Sans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T Sans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0" y="6019800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o-RO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ans Bold"/>
                <a:ea typeface="+mn-ea"/>
                <a:cs typeface="+mn-cs"/>
              </a:rPr>
              <a:t>	     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ans Bold"/>
                <a:ea typeface="+mn-ea"/>
                <a:cs typeface="+mn-cs"/>
              </a:rPr>
              <a:t> </a:t>
            </a:r>
            <a:r>
              <a:rPr kumimoji="0" lang="ro-RO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ymbols"/>
              </a:rPr>
              <a:t>Fig.4:Eroare Parolă</a:t>
            </a:r>
            <a:r>
              <a:rPr kumimoji="0" lang="ro-RO" sz="18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ymbols"/>
              </a:rPr>
              <a:t> </a:t>
            </a:r>
            <a:r>
              <a:rPr kumimoji="0" lang="ro-RO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ymbols"/>
              </a:rPr>
              <a:t>Admin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T Symbols"/>
            </a:endParaRPr>
          </a:p>
        </p:txBody>
      </p:sp>
      <p:pic>
        <p:nvPicPr>
          <p:cNvPr id="10" name="Picture 9"/>
          <p:cNvPicPr/>
          <p:nvPr/>
        </p:nvPicPr>
        <p:blipFill>
          <a:blip r:embed="rId3"/>
          <a:stretch>
            <a:fillRect/>
          </a:stretch>
        </p:blipFill>
        <p:spPr>
          <a:xfrm>
            <a:off x="2763298" y="1524100"/>
            <a:ext cx="3084004" cy="4476689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57921"/>
      </p:ext>
    </p:extLst>
  </p:cSld>
  <p:clrMapOvr>
    <a:masterClrMapping/>
  </p:clrMapOvr>
  <p:transition>
    <p:pull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460432" y="6237312"/>
            <a:ext cx="216000" cy="216000"/>
            <a:chOff x="2772000" y="1932221"/>
            <a:chExt cx="2340000" cy="2340000"/>
          </a:xfrm>
        </p:grpSpPr>
        <p:sp>
          <p:nvSpPr>
            <p:cNvPr id="5" name="Rectangle 4"/>
            <p:cNvSpPr/>
            <p:nvPr/>
          </p:nvSpPr>
          <p:spPr>
            <a:xfrm>
              <a:off x="2772000" y="1932221"/>
              <a:ext cx="2340000" cy="234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solidFill>
                    <a:srgbClr val="E7E6E6">
                      <a:lumMod val="7500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546000" y="2706221"/>
              <a:ext cx="792000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solidFill>
                    <a:srgbClr val="E7E6E6">
                      <a:lumMod val="7500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11560" y="1044019"/>
            <a:ext cx="784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ans" pitchFamily="50" charset="0"/>
                <a:ea typeface="+mn-ea"/>
                <a:cs typeface="+mn-cs"/>
              </a:rPr>
              <a:t> </a:t>
            </a:r>
            <a:endParaRPr kumimoji="0" lang="ro-RO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T Sans" pitchFamily="50" charset="0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341671"/>
            <a:ext cx="1944216" cy="53104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14400" y="1143000"/>
            <a:ext cx="632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o-RO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ans"/>
                <a:ea typeface="+mn-ea"/>
                <a:cs typeface="+mn-cs"/>
              </a:rPr>
              <a:t>Mesaje afișate de emulator pentru etape diferite: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T Sans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T Sans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0" y="6019800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o-RO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ans Bold"/>
                <a:ea typeface="+mn-ea"/>
                <a:cs typeface="+mn-cs"/>
              </a:rPr>
              <a:t>	</a:t>
            </a:r>
            <a:r>
              <a:rPr kumimoji="0" lang="ro-RO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ans Bold"/>
                <a:ea typeface="+mn-ea"/>
                <a:cs typeface="+mn-cs"/>
              </a:rPr>
              <a:t>     	  </a:t>
            </a:r>
            <a:r>
              <a:rPr kumimoji="0" lang="ro-RO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ymbols"/>
              </a:rPr>
              <a:t>Fig.5:Meniu</a:t>
            </a:r>
            <a:r>
              <a:rPr kumimoji="0" lang="ro-RO" sz="18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T Symbols"/>
              </a:rPr>
              <a:t> Jukebox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T Symbols"/>
            </a:endParaRPr>
          </a:p>
        </p:txBody>
      </p:sp>
      <p:pic>
        <p:nvPicPr>
          <p:cNvPr id="11" name="Picture 10"/>
          <p:cNvPicPr/>
          <p:nvPr/>
        </p:nvPicPr>
        <p:blipFill>
          <a:blip r:embed="rId3"/>
          <a:stretch>
            <a:fillRect/>
          </a:stretch>
        </p:blipFill>
        <p:spPr>
          <a:xfrm>
            <a:off x="2774315" y="1543110"/>
            <a:ext cx="3061970" cy="4549012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3DBB-FBA3-4A4C-B7D7-E60F12564F1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07623"/>
      </p:ext>
    </p:extLst>
  </p:cSld>
  <p:clrMapOvr>
    <a:masterClrMapping/>
  </p:clrMapOvr>
  <p:transition>
    <p:pull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312</TotalTime>
  <Words>372</Words>
  <Application>Microsoft Office PowerPoint</Application>
  <PresentationFormat>On-screen Show (4:3)</PresentationFormat>
  <Paragraphs>83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Mongolian Baiti</vt:lpstr>
      <vt:lpstr>UT Sans</vt:lpstr>
      <vt:lpstr>UT Sans Bold</vt:lpstr>
      <vt:lpstr>UT Symbols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Radu Ciocoiu</cp:lastModifiedBy>
  <cp:revision>95</cp:revision>
  <dcterms:created xsi:type="dcterms:W3CDTF">2017-10-19T09:49:50Z</dcterms:created>
  <dcterms:modified xsi:type="dcterms:W3CDTF">2022-01-04T07:53:27Z</dcterms:modified>
</cp:coreProperties>
</file>

<file path=docProps/thumbnail.jpeg>
</file>